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p:cViewPr varScale="1">
        <p:scale>
          <a:sx n="161" d="100"/>
          <a:sy n="161" d="100"/>
        </p:scale>
        <p:origin x="150" y="276"/>
      </p:cViewPr>
      <p:guideLst/>
    </p:cSldViewPr>
  </p:slideViewPr>
  <p:notesTextViewPr>
    <p:cViewPr>
      <p:scale>
        <a:sx n="1" d="1"/>
        <a:sy n="1" d="1"/>
      </p:scale>
      <p:origin x="0" y="0"/>
    </p:cViewPr>
  </p:notesTextViewPr>
  <p:notesViewPr>
    <p:cSldViewPr snapToGrid="0">
      <p:cViewPr varScale="1">
        <p:scale>
          <a:sx n="124" d="100"/>
          <a:sy n="124" d="100"/>
        </p:scale>
        <p:origin x="495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6B7983-AF98-423F-8879-0CFF43948802}"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B9379E27-F291-4C61-8BE7-69D48467A62F}">
      <dgm:prSet phldrT="[Text]"/>
      <dgm:spPr/>
      <dgm:t>
        <a:bodyPr/>
        <a:lstStyle/>
        <a:p>
          <a:r>
            <a:rPr lang="el-GR" dirty="0" smtClean="0"/>
            <a:t>Μπορούμε και περπατάμε εύκολα</a:t>
          </a:r>
          <a:endParaRPr lang="en-US" dirty="0"/>
        </a:p>
      </dgm:t>
    </dgm:pt>
    <dgm:pt modelId="{91E01FB8-D866-43FC-9F40-77F7E9009DA7}" type="parTrans" cxnId="{530F46BE-593B-4CF5-AB0C-738B3324FEDF}">
      <dgm:prSet/>
      <dgm:spPr/>
      <dgm:t>
        <a:bodyPr/>
        <a:lstStyle/>
        <a:p>
          <a:endParaRPr lang="en-US"/>
        </a:p>
      </dgm:t>
    </dgm:pt>
    <dgm:pt modelId="{FA5D8D05-3A10-4E65-B60C-EC78B25E44F8}" type="sibTrans" cxnId="{530F46BE-593B-4CF5-AB0C-738B3324FEDF}">
      <dgm:prSet/>
      <dgm:spPr/>
      <dgm:t>
        <a:bodyPr/>
        <a:lstStyle/>
        <a:p>
          <a:endParaRPr lang="en-US"/>
        </a:p>
      </dgm:t>
    </dgm:pt>
    <dgm:pt modelId="{BEE6B185-F784-4D81-A95B-1634DA425E86}">
      <dgm:prSet phldrT="[Text]"/>
      <dgm:spPr/>
      <dgm:t>
        <a:bodyPr/>
        <a:lstStyle/>
        <a:p>
          <a:r>
            <a:rPr lang="el-GR" dirty="0" smtClean="0"/>
            <a:t>Οτιδήποτε δεν στηρίζεται πέφτει κάτω</a:t>
          </a:r>
          <a:endParaRPr lang="en-US" dirty="0"/>
        </a:p>
      </dgm:t>
    </dgm:pt>
    <dgm:pt modelId="{A2872DD3-4644-420D-AC23-1D5DCA10EE34}" type="parTrans" cxnId="{7996E7B9-227C-425B-9C4A-5FDC3BC6B2A3}">
      <dgm:prSet/>
      <dgm:spPr/>
      <dgm:t>
        <a:bodyPr/>
        <a:lstStyle/>
        <a:p>
          <a:endParaRPr lang="en-US"/>
        </a:p>
      </dgm:t>
    </dgm:pt>
    <dgm:pt modelId="{2E16907F-3653-432E-B752-D8A16568D70B}" type="sibTrans" cxnId="{7996E7B9-227C-425B-9C4A-5FDC3BC6B2A3}">
      <dgm:prSet/>
      <dgm:spPr/>
      <dgm:t>
        <a:bodyPr/>
        <a:lstStyle/>
        <a:p>
          <a:endParaRPr lang="en-US"/>
        </a:p>
      </dgm:t>
    </dgm:pt>
    <dgm:pt modelId="{72A79872-BFEA-47CF-83D2-FF44437788A5}">
      <dgm:prSet phldrT="[Text]"/>
      <dgm:spPr/>
      <dgm:t>
        <a:bodyPr/>
        <a:lstStyle/>
        <a:p>
          <a:r>
            <a:rPr lang="el-GR" dirty="0" smtClean="0"/>
            <a:t>Δημιουργούνται παλίρροιες λόγω της έλξης του φεγγαριού</a:t>
          </a:r>
          <a:endParaRPr lang="en-US" dirty="0"/>
        </a:p>
      </dgm:t>
    </dgm:pt>
    <dgm:pt modelId="{B0D15246-E692-4354-91B5-77DD3B17CF4B}" type="parTrans" cxnId="{4F4263A7-B26D-42B9-9144-4A3D09A930E3}">
      <dgm:prSet/>
      <dgm:spPr/>
      <dgm:t>
        <a:bodyPr/>
        <a:lstStyle/>
        <a:p>
          <a:endParaRPr lang="en-US"/>
        </a:p>
      </dgm:t>
    </dgm:pt>
    <dgm:pt modelId="{D1DE4F2F-2BA0-4F3E-8520-DF53E925AF2D}" type="sibTrans" cxnId="{4F4263A7-B26D-42B9-9144-4A3D09A930E3}">
      <dgm:prSet/>
      <dgm:spPr/>
      <dgm:t>
        <a:bodyPr/>
        <a:lstStyle/>
        <a:p>
          <a:endParaRPr lang="en-US"/>
        </a:p>
      </dgm:t>
    </dgm:pt>
    <dgm:pt modelId="{786E3154-B38E-4367-8CB9-868DEFB668E4}">
      <dgm:prSet phldrT="[Text]"/>
      <dgm:spPr/>
      <dgm:t>
        <a:bodyPr/>
        <a:lstStyle/>
        <a:p>
          <a:r>
            <a:rPr lang="el-GR" dirty="0" smtClean="0"/>
            <a:t>Υπεύθυνη για την τροχιά της γης και των υπολοίπων πλανητών γύρω από τον ήλιο.</a:t>
          </a:r>
          <a:endParaRPr lang="en-US" dirty="0"/>
        </a:p>
      </dgm:t>
    </dgm:pt>
    <dgm:pt modelId="{9DBDD303-1584-44A9-BF83-226F6150DADD}" type="parTrans" cxnId="{8266947A-18B6-4047-A932-74058ED53D2B}">
      <dgm:prSet/>
      <dgm:spPr/>
      <dgm:t>
        <a:bodyPr/>
        <a:lstStyle/>
        <a:p>
          <a:endParaRPr lang="en-US"/>
        </a:p>
      </dgm:t>
    </dgm:pt>
    <dgm:pt modelId="{DDB2B4BE-F499-45DD-A6BF-984F1C883F20}" type="sibTrans" cxnId="{8266947A-18B6-4047-A932-74058ED53D2B}">
      <dgm:prSet/>
      <dgm:spPr/>
      <dgm:t>
        <a:bodyPr/>
        <a:lstStyle/>
        <a:p>
          <a:endParaRPr lang="en-US"/>
        </a:p>
      </dgm:t>
    </dgm:pt>
    <dgm:pt modelId="{272AFF3E-A7B8-4E55-A6D2-8BF232FE5A9C}">
      <dgm:prSet phldrT="[Text]"/>
      <dgm:spPr/>
      <dgm:t>
        <a:bodyPr/>
        <a:lstStyle/>
        <a:p>
          <a:r>
            <a:rPr lang="el-GR" dirty="0" smtClean="0"/>
            <a:t>Αιτία ύπαρξης της γης, του ήλιου και των άλλων αστρικών σωμάτων</a:t>
          </a:r>
          <a:endParaRPr lang="en-US" dirty="0"/>
        </a:p>
      </dgm:t>
    </dgm:pt>
    <dgm:pt modelId="{80603ED0-5671-4A79-9A8D-72EACF6DCD61}" type="parTrans" cxnId="{05FF3268-D8BD-4C14-ABB9-B05382BB0AAD}">
      <dgm:prSet/>
      <dgm:spPr/>
      <dgm:t>
        <a:bodyPr/>
        <a:lstStyle/>
        <a:p>
          <a:endParaRPr lang="en-US"/>
        </a:p>
      </dgm:t>
    </dgm:pt>
    <dgm:pt modelId="{149A5E48-1420-477D-B7D3-82B06905B1D4}" type="sibTrans" cxnId="{05FF3268-D8BD-4C14-ABB9-B05382BB0AAD}">
      <dgm:prSet/>
      <dgm:spPr/>
      <dgm:t>
        <a:bodyPr/>
        <a:lstStyle/>
        <a:p>
          <a:endParaRPr lang="en-US"/>
        </a:p>
      </dgm:t>
    </dgm:pt>
    <dgm:pt modelId="{6A3535DC-D830-4CD6-A6BB-C675323219A6}" type="pres">
      <dgm:prSet presAssocID="{426B7983-AF98-423F-8879-0CFF43948802}" presName="cycle" presStyleCnt="0">
        <dgm:presLayoutVars>
          <dgm:dir/>
          <dgm:resizeHandles val="exact"/>
        </dgm:presLayoutVars>
      </dgm:prSet>
      <dgm:spPr/>
      <dgm:t>
        <a:bodyPr/>
        <a:lstStyle/>
        <a:p>
          <a:endParaRPr lang="en-US"/>
        </a:p>
      </dgm:t>
    </dgm:pt>
    <dgm:pt modelId="{E947694F-3523-4056-BB78-CCF87860E86A}" type="pres">
      <dgm:prSet presAssocID="{B9379E27-F291-4C61-8BE7-69D48467A62F}" presName="node" presStyleLbl="node1" presStyleIdx="0" presStyleCnt="5">
        <dgm:presLayoutVars>
          <dgm:bulletEnabled val="1"/>
        </dgm:presLayoutVars>
      </dgm:prSet>
      <dgm:spPr/>
      <dgm:t>
        <a:bodyPr/>
        <a:lstStyle/>
        <a:p>
          <a:endParaRPr lang="en-US"/>
        </a:p>
      </dgm:t>
    </dgm:pt>
    <dgm:pt modelId="{7702FB1E-111F-4E90-98F7-9FF1C99FD660}" type="pres">
      <dgm:prSet presAssocID="{FA5D8D05-3A10-4E65-B60C-EC78B25E44F8}" presName="sibTrans" presStyleLbl="sibTrans2D1" presStyleIdx="0" presStyleCnt="5"/>
      <dgm:spPr/>
      <dgm:t>
        <a:bodyPr/>
        <a:lstStyle/>
        <a:p>
          <a:endParaRPr lang="en-US"/>
        </a:p>
      </dgm:t>
    </dgm:pt>
    <dgm:pt modelId="{8BACD363-34B4-4C63-AE62-9D3FF2A6DECE}" type="pres">
      <dgm:prSet presAssocID="{FA5D8D05-3A10-4E65-B60C-EC78B25E44F8}" presName="connectorText" presStyleLbl="sibTrans2D1" presStyleIdx="0" presStyleCnt="5"/>
      <dgm:spPr/>
      <dgm:t>
        <a:bodyPr/>
        <a:lstStyle/>
        <a:p>
          <a:endParaRPr lang="en-US"/>
        </a:p>
      </dgm:t>
    </dgm:pt>
    <dgm:pt modelId="{B0209B7B-271A-4B5A-8A96-316FBC30E109}" type="pres">
      <dgm:prSet presAssocID="{BEE6B185-F784-4D81-A95B-1634DA425E86}" presName="node" presStyleLbl="node1" presStyleIdx="1" presStyleCnt="5">
        <dgm:presLayoutVars>
          <dgm:bulletEnabled val="1"/>
        </dgm:presLayoutVars>
      </dgm:prSet>
      <dgm:spPr/>
      <dgm:t>
        <a:bodyPr/>
        <a:lstStyle/>
        <a:p>
          <a:endParaRPr lang="en-US"/>
        </a:p>
      </dgm:t>
    </dgm:pt>
    <dgm:pt modelId="{77AC1ED6-091D-4EFF-9A48-4BE441288D56}" type="pres">
      <dgm:prSet presAssocID="{2E16907F-3653-432E-B752-D8A16568D70B}" presName="sibTrans" presStyleLbl="sibTrans2D1" presStyleIdx="1" presStyleCnt="5"/>
      <dgm:spPr/>
      <dgm:t>
        <a:bodyPr/>
        <a:lstStyle/>
        <a:p>
          <a:endParaRPr lang="en-US"/>
        </a:p>
      </dgm:t>
    </dgm:pt>
    <dgm:pt modelId="{BCE92F6F-3859-4A51-A347-D5AE039AD7A5}" type="pres">
      <dgm:prSet presAssocID="{2E16907F-3653-432E-B752-D8A16568D70B}" presName="connectorText" presStyleLbl="sibTrans2D1" presStyleIdx="1" presStyleCnt="5"/>
      <dgm:spPr/>
      <dgm:t>
        <a:bodyPr/>
        <a:lstStyle/>
        <a:p>
          <a:endParaRPr lang="en-US"/>
        </a:p>
      </dgm:t>
    </dgm:pt>
    <dgm:pt modelId="{69104103-515C-4D4D-8B76-864F686737F9}" type="pres">
      <dgm:prSet presAssocID="{72A79872-BFEA-47CF-83D2-FF44437788A5}" presName="node" presStyleLbl="node1" presStyleIdx="2" presStyleCnt="5">
        <dgm:presLayoutVars>
          <dgm:bulletEnabled val="1"/>
        </dgm:presLayoutVars>
      </dgm:prSet>
      <dgm:spPr/>
      <dgm:t>
        <a:bodyPr/>
        <a:lstStyle/>
        <a:p>
          <a:endParaRPr lang="en-US"/>
        </a:p>
      </dgm:t>
    </dgm:pt>
    <dgm:pt modelId="{346B0566-5A28-4B58-B1C1-A0EA578822A3}" type="pres">
      <dgm:prSet presAssocID="{D1DE4F2F-2BA0-4F3E-8520-DF53E925AF2D}" presName="sibTrans" presStyleLbl="sibTrans2D1" presStyleIdx="2" presStyleCnt="5"/>
      <dgm:spPr/>
      <dgm:t>
        <a:bodyPr/>
        <a:lstStyle/>
        <a:p>
          <a:endParaRPr lang="en-US"/>
        </a:p>
      </dgm:t>
    </dgm:pt>
    <dgm:pt modelId="{6BA80046-FF3C-4BA1-BA77-DF934C5EEB79}" type="pres">
      <dgm:prSet presAssocID="{D1DE4F2F-2BA0-4F3E-8520-DF53E925AF2D}" presName="connectorText" presStyleLbl="sibTrans2D1" presStyleIdx="2" presStyleCnt="5"/>
      <dgm:spPr/>
      <dgm:t>
        <a:bodyPr/>
        <a:lstStyle/>
        <a:p>
          <a:endParaRPr lang="en-US"/>
        </a:p>
      </dgm:t>
    </dgm:pt>
    <dgm:pt modelId="{07815FE1-6049-452C-8B40-4067713A44FF}" type="pres">
      <dgm:prSet presAssocID="{786E3154-B38E-4367-8CB9-868DEFB668E4}" presName="node" presStyleLbl="node1" presStyleIdx="3" presStyleCnt="5">
        <dgm:presLayoutVars>
          <dgm:bulletEnabled val="1"/>
        </dgm:presLayoutVars>
      </dgm:prSet>
      <dgm:spPr/>
      <dgm:t>
        <a:bodyPr/>
        <a:lstStyle/>
        <a:p>
          <a:endParaRPr lang="en-US"/>
        </a:p>
      </dgm:t>
    </dgm:pt>
    <dgm:pt modelId="{7E5043E9-A6C8-40FA-85FA-4FC842AB450C}" type="pres">
      <dgm:prSet presAssocID="{DDB2B4BE-F499-45DD-A6BF-984F1C883F20}" presName="sibTrans" presStyleLbl="sibTrans2D1" presStyleIdx="3" presStyleCnt="5"/>
      <dgm:spPr/>
      <dgm:t>
        <a:bodyPr/>
        <a:lstStyle/>
        <a:p>
          <a:endParaRPr lang="en-US"/>
        </a:p>
      </dgm:t>
    </dgm:pt>
    <dgm:pt modelId="{5899C139-B7CC-46DB-A0D0-531ED273DA2B}" type="pres">
      <dgm:prSet presAssocID="{DDB2B4BE-F499-45DD-A6BF-984F1C883F20}" presName="connectorText" presStyleLbl="sibTrans2D1" presStyleIdx="3" presStyleCnt="5"/>
      <dgm:spPr/>
      <dgm:t>
        <a:bodyPr/>
        <a:lstStyle/>
        <a:p>
          <a:endParaRPr lang="en-US"/>
        </a:p>
      </dgm:t>
    </dgm:pt>
    <dgm:pt modelId="{E94B2F0C-F346-4E60-8FDF-002086F92E59}" type="pres">
      <dgm:prSet presAssocID="{272AFF3E-A7B8-4E55-A6D2-8BF232FE5A9C}" presName="node" presStyleLbl="node1" presStyleIdx="4" presStyleCnt="5">
        <dgm:presLayoutVars>
          <dgm:bulletEnabled val="1"/>
        </dgm:presLayoutVars>
      </dgm:prSet>
      <dgm:spPr/>
      <dgm:t>
        <a:bodyPr/>
        <a:lstStyle/>
        <a:p>
          <a:endParaRPr lang="en-US"/>
        </a:p>
      </dgm:t>
    </dgm:pt>
    <dgm:pt modelId="{9CF68BC6-89ED-4EFD-980B-3B07BC038F60}" type="pres">
      <dgm:prSet presAssocID="{149A5E48-1420-477D-B7D3-82B06905B1D4}" presName="sibTrans" presStyleLbl="sibTrans2D1" presStyleIdx="4" presStyleCnt="5"/>
      <dgm:spPr/>
      <dgm:t>
        <a:bodyPr/>
        <a:lstStyle/>
        <a:p>
          <a:endParaRPr lang="en-US"/>
        </a:p>
      </dgm:t>
    </dgm:pt>
    <dgm:pt modelId="{ABA9604E-F772-4640-A61C-0C96060ED2D8}" type="pres">
      <dgm:prSet presAssocID="{149A5E48-1420-477D-B7D3-82B06905B1D4}" presName="connectorText" presStyleLbl="sibTrans2D1" presStyleIdx="4" presStyleCnt="5"/>
      <dgm:spPr/>
      <dgm:t>
        <a:bodyPr/>
        <a:lstStyle/>
        <a:p>
          <a:endParaRPr lang="en-US"/>
        </a:p>
      </dgm:t>
    </dgm:pt>
  </dgm:ptLst>
  <dgm:cxnLst>
    <dgm:cxn modelId="{7996E7B9-227C-425B-9C4A-5FDC3BC6B2A3}" srcId="{426B7983-AF98-423F-8879-0CFF43948802}" destId="{BEE6B185-F784-4D81-A95B-1634DA425E86}" srcOrd="1" destOrd="0" parTransId="{A2872DD3-4644-420D-AC23-1D5DCA10EE34}" sibTransId="{2E16907F-3653-432E-B752-D8A16568D70B}"/>
    <dgm:cxn modelId="{530F46BE-593B-4CF5-AB0C-738B3324FEDF}" srcId="{426B7983-AF98-423F-8879-0CFF43948802}" destId="{B9379E27-F291-4C61-8BE7-69D48467A62F}" srcOrd="0" destOrd="0" parTransId="{91E01FB8-D866-43FC-9F40-77F7E9009DA7}" sibTransId="{FA5D8D05-3A10-4E65-B60C-EC78B25E44F8}"/>
    <dgm:cxn modelId="{976ED0CC-03EE-4FF9-AA9D-178CC7324F1F}" type="presOf" srcId="{149A5E48-1420-477D-B7D3-82B06905B1D4}" destId="{ABA9604E-F772-4640-A61C-0C96060ED2D8}" srcOrd="1" destOrd="0" presId="urn:microsoft.com/office/officeart/2005/8/layout/cycle2"/>
    <dgm:cxn modelId="{8266947A-18B6-4047-A932-74058ED53D2B}" srcId="{426B7983-AF98-423F-8879-0CFF43948802}" destId="{786E3154-B38E-4367-8CB9-868DEFB668E4}" srcOrd="3" destOrd="0" parTransId="{9DBDD303-1584-44A9-BF83-226F6150DADD}" sibTransId="{DDB2B4BE-F499-45DD-A6BF-984F1C883F20}"/>
    <dgm:cxn modelId="{6829A8C6-8E5F-44D1-A9C8-7EB6E29C38B0}" type="presOf" srcId="{DDB2B4BE-F499-45DD-A6BF-984F1C883F20}" destId="{5899C139-B7CC-46DB-A0D0-531ED273DA2B}" srcOrd="1" destOrd="0" presId="urn:microsoft.com/office/officeart/2005/8/layout/cycle2"/>
    <dgm:cxn modelId="{45A55C5A-B045-4105-BF42-3CAC79E1C2C6}" type="presOf" srcId="{426B7983-AF98-423F-8879-0CFF43948802}" destId="{6A3535DC-D830-4CD6-A6BB-C675323219A6}" srcOrd="0" destOrd="0" presId="urn:microsoft.com/office/officeart/2005/8/layout/cycle2"/>
    <dgm:cxn modelId="{4E3570B1-C67E-4B59-B4C2-6C7636DE87C3}" type="presOf" srcId="{2E16907F-3653-432E-B752-D8A16568D70B}" destId="{BCE92F6F-3859-4A51-A347-D5AE039AD7A5}" srcOrd="1" destOrd="0" presId="urn:microsoft.com/office/officeart/2005/8/layout/cycle2"/>
    <dgm:cxn modelId="{D9C091F4-E43C-4E61-A2E2-119927935283}" type="presOf" srcId="{2E16907F-3653-432E-B752-D8A16568D70B}" destId="{77AC1ED6-091D-4EFF-9A48-4BE441288D56}" srcOrd="0" destOrd="0" presId="urn:microsoft.com/office/officeart/2005/8/layout/cycle2"/>
    <dgm:cxn modelId="{DE20DCAE-EB6A-4180-AC1A-05AF11E6536D}" type="presOf" srcId="{786E3154-B38E-4367-8CB9-868DEFB668E4}" destId="{07815FE1-6049-452C-8B40-4067713A44FF}" srcOrd="0" destOrd="0" presId="urn:microsoft.com/office/officeart/2005/8/layout/cycle2"/>
    <dgm:cxn modelId="{F1988D21-2ED7-4BAC-80FA-45E2028366ED}" type="presOf" srcId="{DDB2B4BE-F499-45DD-A6BF-984F1C883F20}" destId="{7E5043E9-A6C8-40FA-85FA-4FC842AB450C}" srcOrd="0" destOrd="0" presId="urn:microsoft.com/office/officeart/2005/8/layout/cycle2"/>
    <dgm:cxn modelId="{DD101E18-E652-448D-94F5-D8D8343BAC3F}" type="presOf" srcId="{D1DE4F2F-2BA0-4F3E-8520-DF53E925AF2D}" destId="{6BA80046-FF3C-4BA1-BA77-DF934C5EEB79}" srcOrd="1" destOrd="0" presId="urn:microsoft.com/office/officeart/2005/8/layout/cycle2"/>
    <dgm:cxn modelId="{30000E5D-D604-4F0E-93B3-C9636FC321B8}" type="presOf" srcId="{72A79872-BFEA-47CF-83D2-FF44437788A5}" destId="{69104103-515C-4D4D-8B76-864F686737F9}" srcOrd="0" destOrd="0" presId="urn:microsoft.com/office/officeart/2005/8/layout/cycle2"/>
    <dgm:cxn modelId="{5AB52661-CA07-4832-8664-95463101FA94}" type="presOf" srcId="{D1DE4F2F-2BA0-4F3E-8520-DF53E925AF2D}" destId="{346B0566-5A28-4B58-B1C1-A0EA578822A3}" srcOrd="0" destOrd="0" presId="urn:microsoft.com/office/officeart/2005/8/layout/cycle2"/>
    <dgm:cxn modelId="{3AAF611C-41B6-4DB3-B09D-27F607A88A7C}" type="presOf" srcId="{BEE6B185-F784-4D81-A95B-1634DA425E86}" destId="{B0209B7B-271A-4B5A-8A96-316FBC30E109}" srcOrd="0" destOrd="0" presId="urn:microsoft.com/office/officeart/2005/8/layout/cycle2"/>
    <dgm:cxn modelId="{4F4263A7-B26D-42B9-9144-4A3D09A930E3}" srcId="{426B7983-AF98-423F-8879-0CFF43948802}" destId="{72A79872-BFEA-47CF-83D2-FF44437788A5}" srcOrd="2" destOrd="0" parTransId="{B0D15246-E692-4354-91B5-77DD3B17CF4B}" sibTransId="{D1DE4F2F-2BA0-4F3E-8520-DF53E925AF2D}"/>
    <dgm:cxn modelId="{D6C48CA4-C443-440D-83DC-9D38C3DB0EB6}" type="presOf" srcId="{149A5E48-1420-477D-B7D3-82B06905B1D4}" destId="{9CF68BC6-89ED-4EFD-980B-3B07BC038F60}" srcOrd="0" destOrd="0" presId="urn:microsoft.com/office/officeart/2005/8/layout/cycle2"/>
    <dgm:cxn modelId="{9430529E-EE79-4E99-9F73-1BE52670E205}" type="presOf" srcId="{B9379E27-F291-4C61-8BE7-69D48467A62F}" destId="{E947694F-3523-4056-BB78-CCF87860E86A}" srcOrd="0" destOrd="0" presId="urn:microsoft.com/office/officeart/2005/8/layout/cycle2"/>
    <dgm:cxn modelId="{8B22F075-4342-41E5-BDF9-366872336423}" type="presOf" srcId="{FA5D8D05-3A10-4E65-B60C-EC78B25E44F8}" destId="{8BACD363-34B4-4C63-AE62-9D3FF2A6DECE}" srcOrd="1" destOrd="0" presId="urn:microsoft.com/office/officeart/2005/8/layout/cycle2"/>
    <dgm:cxn modelId="{05FF3268-D8BD-4C14-ABB9-B05382BB0AAD}" srcId="{426B7983-AF98-423F-8879-0CFF43948802}" destId="{272AFF3E-A7B8-4E55-A6D2-8BF232FE5A9C}" srcOrd="4" destOrd="0" parTransId="{80603ED0-5671-4A79-9A8D-72EACF6DCD61}" sibTransId="{149A5E48-1420-477D-B7D3-82B06905B1D4}"/>
    <dgm:cxn modelId="{E479AFB5-B3D2-41F8-AED7-5BA088CA9A96}" type="presOf" srcId="{272AFF3E-A7B8-4E55-A6D2-8BF232FE5A9C}" destId="{E94B2F0C-F346-4E60-8FDF-002086F92E59}" srcOrd="0" destOrd="0" presId="urn:microsoft.com/office/officeart/2005/8/layout/cycle2"/>
    <dgm:cxn modelId="{3370F5E8-61BA-4A80-8B5A-455B37513632}" type="presOf" srcId="{FA5D8D05-3A10-4E65-B60C-EC78B25E44F8}" destId="{7702FB1E-111F-4E90-98F7-9FF1C99FD660}" srcOrd="0" destOrd="0" presId="urn:microsoft.com/office/officeart/2005/8/layout/cycle2"/>
    <dgm:cxn modelId="{53A8B82C-F313-43F2-AC92-69464ECE8D5E}" type="presParOf" srcId="{6A3535DC-D830-4CD6-A6BB-C675323219A6}" destId="{E947694F-3523-4056-BB78-CCF87860E86A}" srcOrd="0" destOrd="0" presId="urn:microsoft.com/office/officeart/2005/8/layout/cycle2"/>
    <dgm:cxn modelId="{E4CA3851-34B1-4EF8-95A9-FADD0903BED0}" type="presParOf" srcId="{6A3535DC-D830-4CD6-A6BB-C675323219A6}" destId="{7702FB1E-111F-4E90-98F7-9FF1C99FD660}" srcOrd="1" destOrd="0" presId="urn:microsoft.com/office/officeart/2005/8/layout/cycle2"/>
    <dgm:cxn modelId="{ADBDE2EB-6FD6-4F48-9A48-CAA905D902B8}" type="presParOf" srcId="{7702FB1E-111F-4E90-98F7-9FF1C99FD660}" destId="{8BACD363-34B4-4C63-AE62-9D3FF2A6DECE}" srcOrd="0" destOrd="0" presId="urn:microsoft.com/office/officeart/2005/8/layout/cycle2"/>
    <dgm:cxn modelId="{89D13D21-4DC1-46B3-BD01-F8D89291465C}" type="presParOf" srcId="{6A3535DC-D830-4CD6-A6BB-C675323219A6}" destId="{B0209B7B-271A-4B5A-8A96-316FBC30E109}" srcOrd="2" destOrd="0" presId="urn:microsoft.com/office/officeart/2005/8/layout/cycle2"/>
    <dgm:cxn modelId="{DF9BF068-6DF6-41C4-8B52-C95B41820ACB}" type="presParOf" srcId="{6A3535DC-D830-4CD6-A6BB-C675323219A6}" destId="{77AC1ED6-091D-4EFF-9A48-4BE441288D56}" srcOrd="3" destOrd="0" presId="urn:microsoft.com/office/officeart/2005/8/layout/cycle2"/>
    <dgm:cxn modelId="{D6DA165D-9820-4268-8369-6E855960F0A4}" type="presParOf" srcId="{77AC1ED6-091D-4EFF-9A48-4BE441288D56}" destId="{BCE92F6F-3859-4A51-A347-D5AE039AD7A5}" srcOrd="0" destOrd="0" presId="urn:microsoft.com/office/officeart/2005/8/layout/cycle2"/>
    <dgm:cxn modelId="{13CAC2B4-3ABB-43BF-BE63-50AA0224188C}" type="presParOf" srcId="{6A3535DC-D830-4CD6-A6BB-C675323219A6}" destId="{69104103-515C-4D4D-8B76-864F686737F9}" srcOrd="4" destOrd="0" presId="urn:microsoft.com/office/officeart/2005/8/layout/cycle2"/>
    <dgm:cxn modelId="{4C564231-3ECE-4B15-AE90-EE2BAC3AEB4B}" type="presParOf" srcId="{6A3535DC-D830-4CD6-A6BB-C675323219A6}" destId="{346B0566-5A28-4B58-B1C1-A0EA578822A3}" srcOrd="5" destOrd="0" presId="urn:microsoft.com/office/officeart/2005/8/layout/cycle2"/>
    <dgm:cxn modelId="{69C7F1B2-DF80-4EB7-8BC7-781FA95DBF1F}" type="presParOf" srcId="{346B0566-5A28-4B58-B1C1-A0EA578822A3}" destId="{6BA80046-FF3C-4BA1-BA77-DF934C5EEB79}" srcOrd="0" destOrd="0" presId="urn:microsoft.com/office/officeart/2005/8/layout/cycle2"/>
    <dgm:cxn modelId="{87249D36-B8A7-4D60-AE7B-F682C8AB35BE}" type="presParOf" srcId="{6A3535DC-D830-4CD6-A6BB-C675323219A6}" destId="{07815FE1-6049-452C-8B40-4067713A44FF}" srcOrd="6" destOrd="0" presId="urn:microsoft.com/office/officeart/2005/8/layout/cycle2"/>
    <dgm:cxn modelId="{89A62C48-EB05-4B8E-8904-91EBE36026E7}" type="presParOf" srcId="{6A3535DC-D830-4CD6-A6BB-C675323219A6}" destId="{7E5043E9-A6C8-40FA-85FA-4FC842AB450C}" srcOrd="7" destOrd="0" presId="urn:microsoft.com/office/officeart/2005/8/layout/cycle2"/>
    <dgm:cxn modelId="{BFF2E6EA-B76E-454B-B2F9-EC576A19D6E0}" type="presParOf" srcId="{7E5043E9-A6C8-40FA-85FA-4FC842AB450C}" destId="{5899C139-B7CC-46DB-A0D0-531ED273DA2B}" srcOrd="0" destOrd="0" presId="urn:microsoft.com/office/officeart/2005/8/layout/cycle2"/>
    <dgm:cxn modelId="{032D8CEE-86A2-4AFE-9DD3-FECA5207B909}" type="presParOf" srcId="{6A3535DC-D830-4CD6-A6BB-C675323219A6}" destId="{E94B2F0C-F346-4E60-8FDF-002086F92E59}" srcOrd="8" destOrd="0" presId="urn:microsoft.com/office/officeart/2005/8/layout/cycle2"/>
    <dgm:cxn modelId="{D2857CCE-F4C9-4F20-A0F4-BA3911EAD5C3}" type="presParOf" srcId="{6A3535DC-D830-4CD6-A6BB-C675323219A6}" destId="{9CF68BC6-89ED-4EFD-980B-3B07BC038F60}" srcOrd="9" destOrd="0" presId="urn:microsoft.com/office/officeart/2005/8/layout/cycle2"/>
    <dgm:cxn modelId="{86F63BFE-244B-4270-BCB0-EBDD673C99A6}" type="presParOf" srcId="{9CF68BC6-89ED-4EFD-980B-3B07BC038F60}" destId="{ABA9604E-F772-4640-A61C-0C96060ED2D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47694F-3523-4056-BB78-CCF87860E86A}">
      <dsp:nvSpPr>
        <dsp:cNvPr id="0" name=""/>
        <dsp:cNvSpPr/>
      </dsp:nvSpPr>
      <dsp:spPr>
        <a:xfrm>
          <a:off x="4600575" y="231"/>
          <a:ext cx="1314449" cy="131444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t>Μπορούμε και περπατάμε εύκολα</a:t>
          </a:r>
          <a:endParaRPr lang="en-US" sz="1000" kern="1200" dirty="0"/>
        </a:p>
      </dsp:txBody>
      <dsp:txXfrm>
        <a:off x="4793072" y="192728"/>
        <a:ext cx="929455" cy="929455"/>
      </dsp:txXfrm>
    </dsp:sp>
    <dsp:sp modelId="{7702FB1E-111F-4E90-98F7-9FF1C99FD660}">
      <dsp:nvSpPr>
        <dsp:cNvPr id="0" name=""/>
        <dsp:cNvSpPr/>
      </dsp:nvSpPr>
      <dsp:spPr>
        <a:xfrm rot="2160000">
          <a:off x="5873411" y="1009740"/>
          <a:ext cx="349131" cy="4436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5883413" y="1067683"/>
        <a:ext cx="244392" cy="266176"/>
      </dsp:txXfrm>
    </dsp:sp>
    <dsp:sp modelId="{B0209B7B-271A-4B5A-8A96-316FBC30E109}">
      <dsp:nvSpPr>
        <dsp:cNvPr id="0" name=""/>
        <dsp:cNvSpPr/>
      </dsp:nvSpPr>
      <dsp:spPr>
        <a:xfrm>
          <a:off x="6196918" y="1160042"/>
          <a:ext cx="1314449" cy="131444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t>Οτιδήποτε δεν στηρίζεται πέφτει κάτω</a:t>
          </a:r>
          <a:endParaRPr lang="en-US" sz="1000" kern="1200" dirty="0"/>
        </a:p>
      </dsp:txBody>
      <dsp:txXfrm>
        <a:off x="6389415" y="1352539"/>
        <a:ext cx="929455" cy="929455"/>
      </dsp:txXfrm>
    </dsp:sp>
    <dsp:sp modelId="{77AC1ED6-091D-4EFF-9A48-4BE441288D56}">
      <dsp:nvSpPr>
        <dsp:cNvPr id="0" name=""/>
        <dsp:cNvSpPr/>
      </dsp:nvSpPr>
      <dsp:spPr>
        <a:xfrm rot="6480000">
          <a:off x="6377756" y="2524363"/>
          <a:ext cx="349131" cy="4436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6446309" y="2563282"/>
        <a:ext cx="244392" cy="266176"/>
      </dsp:txXfrm>
    </dsp:sp>
    <dsp:sp modelId="{69104103-515C-4D4D-8B76-864F686737F9}">
      <dsp:nvSpPr>
        <dsp:cNvPr id="0" name=""/>
        <dsp:cNvSpPr/>
      </dsp:nvSpPr>
      <dsp:spPr>
        <a:xfrm>
          <a:off x="5587169" y="3036656"/>
          <a:ext cx="1314449" cy="131444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t>Δημιουργούνται παλίρροιες λόγω της έλξης του φεγγαριού</a:t>
          </a:r>
          <a:endParaRPr lang="en-US" sz="1000" kern="1200" dirty="0"/>
        </a:p>
      </dsp:txBody>
      <dsp:txXfrm>
        <a:off x="5779666" y="3229153"/>
        <a:ext cx="929455" cy="929455"/>
      </dsp:txXfrm>
    </dsp:sp>
    <dsp:sp modelId="{346B0566-5A28-4B58-B1C1-A0EA578822A3}">
      <dsp:nvSpPr>
        <dsp:cNvPr id="0" name=""/>
        <dsp:cNvSpPr/>
      </dsp:nvSpPr>
      <dsp:spPr>
        <a:xfrm rot="10800000">
          <a:off x="5093115" y="3472068"/>
          <a:ext cx="349131" cy="4436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5197854" y="3560793"/>
        <a:ext cx="244392" cy="266176"/>
      </dsp:txXfrm>
    </dsp:sp>
    <dsp:sp modelId="{07815FE1-6049-452C-8B40-4067713A44FF}">
      <dsp:nvSpPr>
        <dsp:cNvPr id="0" name=""/>
        <dsp:cNvSpPr/>
      </dsp:nvSpPr>
      <dsp:spPr>
        <a:xfrm>
          <a:off x="3613980" y="3036656"/>
          <a:ext cx="1314449" cy="131444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t>Υπεύθυνη για την τροχιά της γης και των υπολοίπων πλανητών γύρω από τον ήλιο.</a:t>
          </a:r>
          <a:endParaRPr lang="en-US" sz="1000" kern="1200" dirty="0"/>
        </a:p>
      </dsp:txBody>
      <dsp:txXfrm>
        <a:off x="3806477" y="3229153"/>
        <a:ext cx="929455" cy="929455"/>
      </dsp:txXfrm>
    </dsp:sp>
    <dsp:sp modelId="{7E5043E9-A6C8-40FA-85FA-4FC842AB450C}">
      <dsp:nvSpPr>
        <dsp:cNvPr id="0" name=""/>
        <dsp:cNvSpPr/>
      </dsp:nvSpPr>
      <dsp:spPr>
        <a:xfrm rot="15120000">
          <a:off x="3794818" y="2543158"/>
          <a:ext cx="349131" cy="4436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3863371" y="2681689"/>
        <a:ext cx="244392" cy="266176"/>
      </dsp:txXfrm>
    </dsp:sp>
    <dsp:sp modelId="{E94B2F0C-F346-4E60-8FDF-002086F92E59}">
      <dsp:nvSpPr>
        <dsp:cNvPr id="0" name=""/>
        <dsp:cNvSpPr/>
      </dsp:nvSpPr>
      <dsp:spPr>
        <a:xfrm>
          <a:off x="3004231" y="1160042"/>
          <a:ext cx="1314449" cy="131444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l-GR" sz="1000" kern="1200" dirty="0" smtClean="0"/>
            <a:t>Αιτία ύπαρξης της γης, του ήλιου και των άλλων αστρικών σωμάτων</a:t>
          </a:r>
          <a:endParaRPr lang="en-US" sz="1000" kern="1200" dirty="0"/>
        </a:p>
      </dsp:txBody>
      <dsp:txXfrm>
        <a:off x="3196728" y="1352539"/>
        <a:ext cx="929455" cy="929455"/>
      </dsp:txXfrm>
    </dsp:sp>
    <dsp:sp modelId="{9CF68BC6-89ED-4EFD-980B-3B07BC038F60}">
      <dsp:nvSpPr>
        <dsp:cNvPr id="0" name=""/>
        <dsp:cNvSpPr/>
      </dsp:nvSpPr>
      <dsp:spPr>
        <a:xfrm rot="19440000">
          <a:off x="4277068" y="1021356"/>
          <a:ext cx="349131" cy="44362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4287070" y="1140863"/>
        <a:ext cx="244392" cy="266176"/>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1EE321-37CE-425F-8A49-4EDA58466D97}" type="datetimeFigureOut">
              <a:rPr lang="en-US" smtClean="0"/>
              <a:t>22-Apr-18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B8F624-E68A-4FEC-92EF-E1A2D6096DD9}" type="slidenum">
              <a:rPr lang="en-US" smtClean="0"/>
              <a:t>‹#›</a:t>
            </a:fld>
            <a:endParaRPr lang="en-US"/>
          </a:p>
        </p:txBody>
      </p:sp>
    </p:spTree>
    <p:extLst>
      <p:ext uri="{BB962C8B-B14F-4D97-AF65-F5344CB8AC3E}">
        <p14:creationId xmlns:p14="http://schemas.microsoft.com/office/powerpoint/2010/main" val="24633580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DFF6CE-8C32-41CF-8F50-C768559C30FE}" type="datetimeFigureOut">
              <a:rPr lang="en-US" smtClean="0"/>
              <a:t>22-Apr-18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5326FE-905F-41F0-98F5-761BA772BE97}" type="slidenum">
              <a:rPr lang="en-US" smtClean="0"/>
              <a:t>‹#›</a:t>
            </a:fld>
            <a:endParaRPr lang="en-US"/>
          </a:p>
        </p:txBody>
      </p:sp>
    </p:spTree>
    <p:extLst>
      <p:ext uri="{BB962C8B-B14F-4D97-AF65-F5344CB8AC3E}">
        <p14:creationId xmlns:p14="http://schemas.microsoft.com/office/powerpoint/2010/main" val="4223923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l-GR" smtClean="0"/>
              <a:t>"Η βαρύτητα"</a:t>
            </a:r>
            <a:endParaRPr lang="en-US"/>
          </a:p>
        </p:txBody>
      </p:sp>
      <p:sp>
        <p:nvSpPr>
          <p:cNvPr id="6" name="Slide Number Placeholder 5"/>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19237090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l-GR" smtClean="0"/>
              <a:t>"Η βαρύτητα"</a:t>
            </a:r>
            <a:endParaRPr lang="en-US"/>
          </a:p>
        </p:txBody>
      </p:sp>
      <p:sp>
        <p:nvSpPr>
          <p:cNvPr id="7" name="Slide Number Placeholder 6"/>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3015486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l-GR" smtClean="0"/>
              <a:t>"Η βαρύτητα"</a:t>
            </a:r>
            <a:endParaRPr lang="en-US"/>
          </a:p>
        </p:txBody>
      </p:sp>
      <p:sp>
        <p:nvSpPr>
          <p:cNvPr id="6" name="Slide Number Placeholder 5"/>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36400961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l-GR" smtClean="0"/>
              <a:t>"Η βαρύτητα"</a:t>
            </a:r>
            <a:endParaRPr lang="en-US"/>
          </a:p>
        </p:txBody>
      </p:sp>
      <p:sp>
        <p:nvSpPr>
          <p:cNvPr id="6" name="Slide Number Placeholder 5"/>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23638044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21" name="Title 20"/>
          <p:cNvSpPr>
            <a:spLocks noGrp="1"/>
          </p:cNvSpPr>
          <p:nvPr>
            <p:ph type="title"/>
          </p:nvPr>
        </p:nvSpPr>
        <p:spPr>
          <a:prstGeom prst="rect">
            <a:avLst/>
          </a:prstGeom>
          <a:solidFill>
            <a:schemeClr val="tx1"/>
          </a:solidFill>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784307" y="6489989"/>
            <a:ext cx="1174668" cy="365125"/>
          </a:xfrm>
        </p:spPr>
        <p:txBody>
          <a:bodyPr/>
          <a:lstStyle/>
          <a:p>
            <a:r>
              <a:rPr lang="el-GR" smtClean="0"/>
              <a:t>"Η βαρύτητα"</a:t>
            </a:r>
            <a:endParaRPr lang="en-US" dirty="0"/>
          </a:p>
        </p:txBody>
      </p:sp>
      <p:sp>
        <p:nvSpPr>
          <p:cNvPr id="6" name="Slide Number Placeholder 5"/>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15999717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l-GR" smtClean="0"/>
              <a:t>"Η βαρύτητα"</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3"/>
          <p:cNvSpPr>
            <a:spLocks noGrp="1"/>
          </p:cNvSpPr>
          <p:nvPr>
            <p:ph type="sldNum" sz="quarter" idx="11"/>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38552211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l-GR" smtClean="0"/>
              <a:t>"Η βαρύτητα"</a:t>
            </a:r>
            <a:endParaRPr lang="en-US"/>
          </a:p>
        </p:txBody>
      </p:sp>
      <p:sp>
        <p:nvSpPr>
          <p:cNvPr id="6" name="Slide Number Placeholder 5"/>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39288944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l-GR" smtClean="0"/>
              <a:t>"Η βαρύτητα"</a:t>
            </a:r>
            <a:endParaRPr lang="en-US"/>
          </a:p>
        </p:txBody>
      </p:sp>
      <p:sp>
        <p:nvSpPr>
          <p:cNvPr id="7" name="Slide Number Placeholder 6"/>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36565264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838200" y="6356350"/>
            <a:ext cx="2743200" cy="365125"/>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l-GR" smtClean="0"/>
              <a:t>"Η βαρύτητα"</a:t>
            </a:r>
            <a:endParaRPr lang="en-US"/>
          </a:p>
        </p:txBody>
      </p:sp>
      <p:sp>
        <p:nvSpPr>
          <p:cNvPr id="9" name="Slide Number Placeholder 8"/>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39020589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838200" y="6356350"/>
            <a:ext cx="27432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l-GR" smtClean="0"/>
              <a:t>"Η βαρύτητα"</a:t>
            </a:r>
            <a:endParaRPr lang="en-US"/>
          </a:p>
        </p:txBody>
      </p:sp>
      <p:sp>
        <p:nvSpPr>
          <p:cNvPr id="5" name="Slide Number Placeholder 4"/>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39105711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l-GR" smtClean="0"/>
              <a:t>"Η βαρύτητα"</a:t>
            </a:r>
            <a:endParaRPr lang="en-US"/>
          </a:p>
        </p:txBody>
      </p:sp>
      <p:sp>
        <p:nvSpPr>
          <p:cNvPr id="4" name="Slide Number Placeholder 3"/>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10433795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l-GR" smtClean="0"/>
              <a:t>"Η βαρύτητα"</a:t>
            </a:r>
            <a:endParaRPr lang="en-US"/>
          </a:p>
        </p:txBody>
      </p:sp>
      <p:sp>
        <p:nvSpPr>
          <p:cNvPr id="7" name="Slide Number Placeholder 6"/>
          <p:cNvSpPr>
            <a:spLocks noGrp="1"/>
          </p:cNvSpPr>
          <p:nvPr>
            <p:ph type="sldNum" sz="quarter" idx="12"/>
          </p:nvPr>
        </p:nvSpPr>
        <p:spPr/>
        <p:txBody>
          <a:bodyPr/>
          <a:lstStyle/>
          <a:p>
            <a:fld id="{6218863F-114D-4F74-8DCD-78FA672B1E10}" type="slidenum">
              <a:rPr lang="en-US" smtClean="0"/>
              <a:t>‹#›</a:t>
            </a:fld>
            <a:endParaRPr lang="en-US"/>
          </a:p>
        </p:txBody>
      </p:sp>
    </p:spTree>
    <p:extLst>
      <p:ext uri="{BB962C8B-B14F-4D97-AF65-F5344CB8AC3E}">
        <p14:creationId xmlns:p14="http://schemas.microsoft.com/office/powerpoint/2010/main" val="35804285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649904"/>
          </a:xfrm>
          <a:prstGeom prst="rect">
            <a:avLst/>
          </a:prstGeom>
          <a:solidFill>
            <a:schemeClr val="tx1"/>
          </a:solidFill>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838200" y="6479847"/>
            <a:ext cx="117952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"Η βαρύτητα"</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18863F-114D-4F74-8DCD-78FA672B1E10}" type="slidenum">
              <a:rPr lang="en-US" smtClean="0"/>
              <a:t>‹#›</a:t>
            </a:fld>
            <a:endParaRPr lang="en-US"/>
          </a:p>
        </p:txBody>
      </p:sp>
      <p:pic>
        <p:nvPicPr>
          <p:cNvPr id="10" name="Picture 9"/>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622086"/>
            <a:ext cx="360000" cy="360000"/>
          </a:xfrm>
          <a:prstGeom prst="rect">
            <a:avLst/>
          </a:prstGeom>
          <a:noFill/>
          <a:ln>
            <a:solidFill>
              <a:schemeClr val="tx1"/>
            </a:solidFill>
          </a:ln>
        </p:spPr>
      </p:pic>
      <p:pic>
        <p:nvPicPr>
          <p:cNvPr id="12" name="Picture 1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5778000"/>
            <a:ext cx="784307" cy="1080000"/>
          </a:xfrm>
          <a:prstGeom prst="rect">
            <a:avLst/>
          </a:prstGeom>
        </p:spPr>
      </p:pic>
      <p:sp>
        <p:nvSpPr>
          <p:cNvPr id="13" name="TextBox 12"/>
          <p:cNvSpPr txBox="1"/>
          <p:nvPr userDrawn="1"/>
        </p:nvSpPr>
        <p:spPr>
          <a:xfrm>
            <a:off x="359370" y="686670"/>
            <a:ext cx="2430474" cy="230832"/>
          </a:xfrm>
          <a:prstGeom prst="rect">
            <a:avLst/>
          </a:prstGeom>
          <a:noFill/>
        </p:spPr>
        <p:txBody>
          <a:bodyPr wrap="none" rtlCol="0">
            <a:spAutoFit/>
          </a:bodyPr>
          <a:lstStyle/>
          <a:p>
            <a:r>
              <a:rPr lang="el-GR" sz="900" dirty="0" smtClean="0">
                <a:solidFill>
                  <a:schemeClr val="tx1"/>
                </a:solidFill>
              </a:rPr>
              <a:t>«Παιδαγωγικό</a:t>
            </a:r>
            <a:r>
              <a:rPr lang="el-GR" sz="900" baseline="0" dirty="0" smtClean="0">
                <a:solidFill>
                  <a:schemeClr val="tx1"/>
                </a:solidFill>
              </a:rPr>
              <a:t> Τμήμα Δημοτικής Εκπαίδευσης»</a:t>
            </a:r>
            <a:endParaRPr lang="en-US" sz="900" dirty="0">
              <a:solidFill>
                <a:schemeClr val="tx1"/>
              </a:solidFill>
            </a:endParaRPr>
          </a:p>
        </p:txBody>
      </p:sp>
    </p:spTree>
    <p:extLst>
      <p:ext uri="{BB962C8B-B14F-4D97-AF65-F5344CB8AC3E}">
        <p14:creationId xmlns:p14="http://schemas.microsoft.com/office/powerpoint/2010/main" val="708226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hf hdr="0" dt="0"/>
  <p:txStyles>
    <p:titleStyle>
      <a:lvl1pPr algn="ctr"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l-GR" dirty="0" smtClean="0"/>
              <a:t>Πληροφορική Και Νέες Τεχνολογίες στην Εκπαίδευση</a:t>
            </a:r>
            <a:endParaRPr lang="en-US" dirty="0"/>
          </a:p>
        </p:txBody>
      </p:sp>
      <p:sp>
        <p:nvSpPr>
          <p:cNvPr id="26" name="Content Placeholder 25"/>
          <p:cNvSpPr>
            <a:spLocks noGrp="1"/>
          </p:cNvSpPr>
          <p:nvPr>
            <p:ph idx="1"/>
          </p:nvPr>
        </p:nvSpPr>
        <p:spPr>
          <a:xfrm>
            <a:off x="838200" y="2620398"/>
            <a:ext cx="10515600" cy="1617204"/>
          </a:xfrm>
        </p:spPr>
        <p:txBody>
          <a:bodyPr>
            <a:normAutofit/>
          </a:bodyPr>
          <a:lstStyle/>
          <a:p>
            <a:pPr marL="0" indent="0" algn="ctr">
              <a:buNone/>
            </a:pPr>
            <a:r>
              <a:rPr lang="el-GR" sz="4800" dirty="0" smtClean="0"/>
              <a:t>Κυριακή Μάινα</a:t>
            </a:r>
          </a:p>
          <a:p>
            <a:pPr marL="0" indent="0" algn="ctr">
              <a:buNone/>
            </a:pPr>
            <a:r>
              <a:rPr lang="el-GR" sz="4800" dirty="0" smtClean="0"/>
              <a:t>ΑΕΜ 4470</a:t>
            </a:r>
            <a:endParaRPr lang="en-US" sz="4800" dirty="0"/>
          </a:p>
        </p:txBody>
      </p:sp>
      <p:sp>
        <p:nvSpPr>
          <p:cNvPr id="27" name="Footer Placeholder 26"/>
          <p:cNvSpPr>
            <a:spLocks noGrp="1"/>
          </p:cNvSpPr>
          <p:nvPr>
            <p:ph type="ftr" sz="quarter" idx="11"/>
          </p:nvPr>
        </p:nvSpPr>
        <p:spPr/>
        <p:txBody>
          <a:bodyPr/>
          <a:lstStyle/>
          <a:p>
            <a:r>
              <a:rPr lang="el-GR" smtClean="0"/>
              <a:t>"Η βαρύτητα"</a:t>
            </a:r>
            <a:endParaRPr lang="en-US" dirty="0"/>
          </a:p>
        </p:txBody>
      </p:sp>
      <p:sp>
        <p:nvSpPr>
          <p:cNvPr id="28" name="Slide Number Placeholder 27"/>
          <p:cNvSpPr>
            <a:spLocks noGrp="1"/>
          </p:cNvSpPr>
          <p:nvPr>
            <p:ph type="sldNum" sz="quarter" idx="12"/>
          </p:nvPr>
        </p:nvSpPr>
        <p:spPr/>
        <p:txBody>
          <a:bodyPr/>
          <a:lstStyle/>
          <a:p>
            <a:fld id="{6218863F-114D-4F74-8DCD-78FA672B1E10}" type="slidenum">
              <a:rPr lang="en-US" smtClean="0"/>
              <a:t>1</a:t>
            </a:fld>
            <a:endParaRPr lang="en-US"/>
          </a:p>
        </p:txBody>
      </p:sp>
    </p:spTree>
    <p:extLst>
      <p:ext uri="{BB962C8B-B14F-4D97-AF65-F5344CB8AC3E}">
        <p14:creationId xmlns:p14="http://schemas.microsoft.com/office/powerpoint/2010/main" val="11107801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Η βαρύτητα</a:t>
            </a:r>
            <a:endParaRPr lang="en-US" dirty="0"/>
          </a:p>
        </p:txBody>
      </p:sp>
      <p:sp>
        <p:nvSpPr>
          <p:cNvPr id="3" name="Content Placeholder 2"/>
          <p:cNvSpPr>
            <a:spLocks noGrp="1"/>
          </p:cNvSpPr>
          <p:nvPr>
            <p:ph idx="1"/>
          </p:nvPr>
        </p:nvSpPr>
        <p:spPr>
          <a:xfrm>
            <a:off x="838200" y="1776202"/>
            <a:ext cx="10515600" cy="3305595"/>
          </a:xfrm>
        </p:spPr>
        <p:txBody>
          <a:bodyPr/>
          <a:lstStyle/>
          <a:p>
            <a:pPr marL="0" indent="0" algn="just">
              <a:buNone/>
            </a:pPr>
            <a:r>
              <a:rPr lang="el-GR" dirty="0" smtClean="0"/>
              <a:t>	</a:t>
            </a:r>
            <a:r>
              <a:rPr lang="el-GR" u="sng" dirty="0" smtClean="0"/>
              <a:t>Τι είναι βαρύτητα:</a:t>
            </a:r>
            <a:r>
              <a:rPr lang="el-GR" dirty="0" smtClean="0"/>
              <a:t> Στη φυσική,</a:t>
            </a:r>
            <a:r>
              <a:rPr lang="el-GR" dirty="0"/>
              <a:t> </a:t>
            </a:r>
            <a:r>
              <a:rPr lang="el-GR" b="1" dirty="0"/>
              <a:t>βαρύτητα</a:t>
            </a:r>
            <a:r>
              <a:rPr lang="el-GR" dirty="0"/>
              <a:t> ονομάζεται η ιδιότητα των υλικών σωμάτων να έλκουν και να έλκονται αμοιβαία με άλλα υλικά σώματα. Τα ελκόμενα σώματα κινούνται με επιταχυνόμενη κίνηση προς το έλκον σώμα. Οι έλξεις είναι αμοιβαίες. Το μέτρο της αντίστασης, που παρουσιάζει κάθε σώμα στη μεταβολή της κινητικής του κατάστασης, το </a:t>
            </a:r>
            <a:r>
              <a:rPr lang="el-GR" dirty="0" smtClean="0"/>
              <a:t>ονομάζουμε μάζα</a:t>
            </a:r>
            <a:r>
              <a:rPr lang="el-GR" i="1" dirty="0"/>
              <a:t> του σώματος</a:t>
            </a:r>
            <a:r>
              <a:rPr lang="el-GR" dirty="0"/>
              <a:t>. Η δύναμη έλξης, που ονομάζεται </a:t>
            </a:r>
            <a:r>
              <a:rPr lang="el-GR" b="1" dirty="0"/>
              <a:t>βάρος</a:t>
            </a:r>
            <a:r>
              <a:rPr lang="el-GR" dirty="0"/>
              <a:t>, είναι μεγαλύτερη όταν τα σώματα είναι πλησιέστερα ή όταν έχουν μεγαλύτερη μάζα.</a:t>
            </a:r>
            <a:endParaRPr lang="en-US" dirty="0"/>
          </a:p>
        </p:txBody>
      </p:sp>
      <p:sp>
        <p:nvSpPr>
          <p:cNvPr id="4" name="Footer Placeholder 3"/>
          <p:cNvSpPr>
            <a:spLocks noGrp="1"/>
          </p:cNvSpPr>
          <p:nvPr>
            <p:ph type="ftr" sz="quarter" idx="11"/>
          </p:nvPr>
        </p:nvSpPr>
        <p:spPr/>
        <p:txBody>
          <a:bodyPr/>
          <a:lstStyle/>
          <a:p>
            <a:r>
              <a:rPr lang="el-GR" smtClean="0"/>
              <a:t>"Η βαρύτητα"</a:t>
            </a:r>
            <a:endParaRPr lang="en-US" dirty="0"/>
          </a:p>
        </p:txBody>
      </p:sp>
      <p:sp>
        <p:nvSpPr>
          <p:cNvPr id="5" name="Slide Number Placeholder 4"/>
          <p:cNvSpPr>
            <a:spLocks noGrp="1"/>
          </p:cNvSpPr>
          <p:nvPr>
            <p:ph type="sldNum" sz="quarter" idx="12"/>
          </p:nvPr>
        </p:nvSpPr>
        <p:spPr/>
        <p:txBody>
          <a:bodyPr/>
          <a:lstStyle/>
          <a:p>
            <a:fld id="{6218863F-114D-4F74-8DCD-78FA672B1E10}" type="slidenum">
              <a:rPr lang="en-US" smtClean="0"/>
              <a:t>2</a:t>
            </a:fld>
            <a:endParaRPr lang="en-US"/>
          </a:p>
        </p:txBody>
      </p:sp>
    </p:spTree>
    <p:extLst>
      <p:ext uri="{BB962C8B-B14F-4D97-AF65-F5344CB8AC3E}">
        <p14:creationId xmlns:p14="http://schemas.microsoft.com/office/powerpoint/2010/main" val="4147327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Ποιός Ανακάλυψε την Βαρύτητα</a:t>
            </a:r>
            <a:endParaRPr lang="en-US" dirty="0"/>
          </a:p>
        </p:txBody>
      </p:sp>
      <p:sp>
        <p:nvSpPr>
          <p:cNvPr id="3" name="Content Placeholder 2"/>
          <p:cNvSpPr>
            <a:spLocks noGrp="1"/>
          </p:cNvSpPr>
          <p:nvPr>
            <p:ph idx="1"/>
          </p:nvPr>
        </p:nvSpPr>
        <p:spPr>
          <a:xfrm>
            <a:off x="838200" y="1508948"/>
            <a:ext cx="10515600" cy="3840104"/>
          </a:xfrm>
        </p:spPr>
        <p:txBody>
          <a:bodyPr>
            <a:normAutofit fontScale="62500" lnSpcReduction="20000"/>
          </a:bodyPr>
          <a:lstStyle/>
          <a:p>
            <a:pPr algn="just"/>
            <a:r>
              <a:rPr lang="el-GR" dirty="0"/>
              <a:t>Υπήρξαν πολλές θεωρίες για την βαρύτητα από την εποχή του Έλληνα </a:t>
            </a:r>
            <a:r>
              <a:rPr lang="el-GR" dirty="0" smtClean="0"/>
              <a:t>φιλόσοφου </a:t>
            </a:r>
            <a:r>
              <a:rPr lang="el-GR" u="sng" dirty="0" smtClean="0"/>
              <a:t>Αριστοτέλη</a:t>
            </a:r>
            <a:r>
              <a:rPr lang="el-GR" dirty="0"/>
              <a:t> τον 4ο αιώνα π.Χ.. Πίστευε πως δεν υπήρχε δράση χωρίς αιτία και επομένως δεν υπήρχε κίνηση χωρίς κάποια δύναμη. Συμπέρανε ότι όλα τα αντικείμενα προσπαθούσαν να κινηθούν προς την κατάλληλη θέση τους στις κρυστάλλινες ουράνιες σφαίρες και ότι τα σώματα έπεφταν προς το κέντρο της γης ανάλογα με το βάρος τους. Το 628, ο Ινδός </a:t>
            </a:r>
            <a:r>
              <a:rPr lang="el-GR" dirty="0" smtClean="0"/>
              <a:t>αστρονόμος </a:t>
            </a:r>
            <a:r>
              <a:rPr lang="el-GR" u="sng" dirty="0" smtClean="0"/>
              <a:t>Βραχμαγκούπτα</a:t>
            </a:r>
            <a:r>
              <a:rPr lang="el-GR" dirty="0"/>
              <a:t> (Brahmagupta) ήταν ο πρώτος που διαπίστωσε πως η βαρύτητα ήταν μια ελκτική δύναμη. Εξηγούσε πως "τα σώματα πέφτουν προς τη γη καθώς είναι στη φύση της γης να έλκει σώματα, όπως είναι στη φύση του νερού το να ρέει". Ο Σανσκριτικός όρος που χρησιμοποιούσε για τη βαρύτητα, 'gurutvā-karṣaṇam', σήμαινε 'η έλξη του βάρους'. Ο Βραχμαγκούπτα επίσης υιοθέτησε το ηλιοκεντρικό σύστημα για την βαρύτητα, το οποίο είχε νωρίτερα αναπτύξει ο Αριαμπιάτα (Aryabhata) το 499.</a:t>
            </a:r>
          </a:p>
          <a:p>
            <a:pPr algn="just"/>
            <a:r>
              <a:rPr lang="el-GR" dirty="0"/>
              <a:t>Εργαζόμενος πάνω σε αυτές τις ιδέες, </a:t>
            </a:r>
            <a:r>
              <a:rPr lang="el-GR" dirty="0" smtClean="0"/>
              <a:t>το </a:t>
            </a:r>
            <a:r>
              <a:rPr lang="el-GR" u="sng" dirty="0" smtClean="0"/>
              <a:t>1687</a:t>
            </a:r>
            <a:r>
              <a:rPr lang="el-GR" dirty="0"/>
              <a:t> ο Άγγλος μαθηματικός </a:t>
            </a:r>
            <a:r>
              <a:rPr lang="el-GR" dirty="0" smtClean="0"/>
              <a:t>Σερ </a:t>
            </a:r>
            <a:r>
              <a:rPr lang="el-GR" u="sng" dirty="0" smtClean="0"/>
              <a:t>Ισαάκ Νεύτων</a:t>
            </a:r>
            <a:r>
              <a:rPr lang="el-GR" dirty="0"/>
              <a:t> (Sir Isaac Newton) δημοσίευσε το διάσημο έργο </a:t>
            </a:r>
            <a:r>
              <a:rPr lang="el-GR" dirty="0" smtClean="0"/>
              <a:t>του </a:t>
            </a:r>
            <a:r>
              <a:rPr lang="en-US" dirty="0" smtClean="0"/>
              <a:t>“Principia”</a:t>
            </a:r>
            <a:r>
              <a:rPr lang="el-GR" dirty="0" smtClean="0"/>
              <a:t>, </a:t>
            </a:r>
            <a:r>
              <a:rPr lang="el-GR" dirty="0"/>
              <a:t>στο οποίο και διατυπώθηκε το πρώτο αξίωμα για την βαρύτητα, το οποίο είχε παγκόσμια ισχύ γραμμένο στη λατινική γλώσσα. Όπως το έθεσε ο ίδιος, "Συμπέρανα ότι οι δυνάμεις που συγκρατούν τους πλανήτες στην τροχιά τους πρέπει να είναι αντιστρόφως (ανάλογες) ως προς τα τετράγωνα των αποστάσεων από τα κέντρα γύρω από τα οποία περιφέρονται· και εξ αυτού συνέκρινα τη δύναμη που απαιτείται για να συγκρατεί τη Σελήνη στην τροχιά της με την ισχύ της βαρύτητας στην επιφάνεια της Γης, και τις βρήκαν να συμφωνούν με ικανοποιητική προσέγγιση". Οι περισσότεροι </a:t>
            </a:r>
            <a:r>
              <a:rPr lang="el-GR" dirty="0" smtClean="0"/>
              <a:t>σύγχρονοι</a:t>
            </a:r>
            <a:r>
              <a:rPr lang="en-US" dirty="0" smtClean="0"/>
              <a:t> </a:t>
            </a:r>
            <a:r>
              <a:rPr lang="el-GR" u="sng" dirty="0" smtClean="0"/>
              <a:t>μη-σχετικοί υπολογισμοί</a:t>
            </a:r>
            <a:r>
              <a:rPr lang="el-GR" dirty="0" smtClean="0"/>
              <a:t> για τη </a:t>
            </a:r>
            <a:r>
              <a:rPr lang="el-GR" dirty="0"/>
              <a:t>βαρύτητα βασίζονται στο έργο του Νεύτωνα.</a:t>
            </a:r>
          </a:p>
          <a:p>
            <a:pPr marL="0" indent="0" algn="just">
              <a:buNone/>
            </a:pPr>
            <a:endParaRPr lang="en-US" dirty="0"/>
          </a:p>
        </p:txBody>
      </p:sp>
      <p:sp>
        <p:nvSpPr>
          <p:cNvPr id="4" name="Footer Placeholder 3"/>
          <p:cNvSpPr>
            <a:spLocks noGrp="1"/>
          </p:cNvSpPr>
          <p:nvPr>
            <p:ph type="ftr" sz="quarter" idx="11"/>
          </p:nvPr>
        </p:nvSpPr>
        <p:spPr/>
        <p:txBody>
          <a:bodyPr/>
          <a:lstStyle/>
          <a:p>
            <a:r>
              <a:rPr lang="el-GR" smtClean="0"/>
              <a:t>"Η βαρύτητα"</a:t>
            </a:r>
            <a:endParaRPr lang="en-US" dirty="0"/>
          </a:p>
        </p:txBody>
      </p:sp>
      <p:sp>
        <p:nvSpPr>
          <p:cNvPr id="5" name="Slide Number Placeholder 4"/>
          <p:cNvSpPr>
            <a:spLocks noGrp="1"/>
          </p:cNvSpPr>
          <p:nvPr>
            <p:ph type="sldNum" sz="quarter" idx="12"/>
          </p:nvPr>
        </p:nvSpPr>
        <p:spPr/>
        <p:txBody>
          <a:bodyPr/>
          <a:lstStyle/>
          <a:p>
            <a:fld id="{6218863F-114D-4F74-8DCD-78FA672B1E10}" type="slidenum">
              <a:rPr lang="en-US" smtClean="0"/>
              <a:t>3</a:t>
            </a:fld>
            <a:endParaRPr lang="en-US"/>
          </a:p>
        </p:txBody>
      </p:sp>
    </p:spTree>
    <p:extLst>
      <p:ext uri="{BB962C8B-B14F-4D97-AF65-F5344CB8AC3E}">
        <p14:creationId xmlns:p14="http://schemas.microsoft.com/office/powerpoint/2010/main" val="34155794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Πως μας επηρεάζει η βαρύτητα;</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0399787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l-GR" smtClean="0"/>
              <a:t>"Η βαρύτητα"</a:t>
            </a:r>
            <a:endParaRPr lang="en-US" dirty="0"/>
          </a:p>
        </p:txBody>
      </p:sp>
      <p:sp>
        <p:nvSpPr>
          <p:cNvPr id="5" name="Slide Number Placeholder 4"/>
          <p:cNvSpPr>
            <a:spLocks noGrp="1"/>
          </p:cNvSpPr>
          <p:nvPr>
            <p:ph type="sldNum" sz="quarter" idx="12"/>
          </p:nvPr>
        </p:nvSpPr>
        <p:spPr/>
        <p:txBody>
          <a:bodyPr/>
          <a:lstStyle/>
          <a:p>
            <a:fld id="{6218863F-114D-4F74-8DCD-78FA672B1E10}" type="slidenum">
              <a:rPr lang="en-US" smtClean="0"/>
              <a:t>4</a:t>
            </a:fld>
            <a:endParaRPr lang="en-US"/>
          </a:p>
        </p:txBody>
      </p:sp>
    </p:spTree>
    <p:extLst>
      <p:ext uri="{BB962C8B-B14F-4D97-AF65-F5344CB8AC3E}">
        <p14:creationId xmlns:p14="http://schemas.microsoft.com/office/powerpoint/2010/main" val="41555522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Η βαρύτητα στη Σελήνη</a:t>
            </a:r>
            <a:endParaRPr lang="en-US" dirty="0"/>
          </a:p>
        </p:txBody>
      </p:sp>
      <p:sp>
        <p:nvSpPr>
          <p:cNvPr id="3" name="Content Placeholder 2"/>
          <p:cNvSpPr>
            <a:spLocks noGrp="1"/>
          </p:cNvSpPr>
          <p:nvPr>
            <p:ph idx="1"/>
          </p:nvPr>
        </p:nvSpPr>
        <p:spPr>
          <a:xfrm>
            <a:off x="838200" y="1846855"/>
            <a:ext cx="10515600" cy="3164290"/>
          </a:xfrm>
        </p:spPr>
        <p:txBody>
          <a:bodyPr/>
          <a:lstStyle/>
          <a:p>
            <a:pPr marL="0" indent="0" algn="just">
              <a:buNone/>
            </a:pPr>
            <a:r>
              <a:rPr lang="el-GR" dirty="0" smtClean="0"/>
              <a:t>	Η </a:t>
            </a:r>
            <a:r>
              <a:rPr lang="el-GR" dirty="0"/>
              <a:t>βαρύτητα στην επιφάνεια της Σελήνης είναι σε ένταση το 1/6 περίπου αυτής της Γης. Περιστρέφεται στον ελαφρώς κεκλιμένο άξονά της σε 27 ημέρες 7 ώρες και 43 λεπτά, ακριβώς στον ίδιο χρόνο που διαρκεί η τροχιακή περιφορά της γύρω από τη Γη. Αυτός ο συντονισμός είναι και ο λόγος που από τη Γη είναι ορατή μόνο η μια πλευρά της Σελήνης, η οποία χαρακτηρίζεται από σκοτεινές ηφαιστειακές θάλασσες οι οποίες βρίσκονται ανάμεσα στα λαμπρά υψίπεδα και τους κρατήρες.</a:t>
            </a:r>
            <a:endParaRPr lang="en-US" dirty="0"/>
          </a:p>
        </p:txBody>
      </p:sp>
      <p:sp>
        <p:nvSpPr>
          <p:cNvPr id="4" name="Footer Placeholder 3"/>
          <p:cNvSpPr>
            <a:spLocks noGrp="1"/>
          </p:cNvSpPr>
          <p:nvPr>
            <p:ph type="ftr" sz="quarter" idx="11"/>
          </p:nvPr>
        </p:nvSpPr>
        <p:spPr/>
        <p:txBody>
          <a:bodyPr/>
          <a:lstStyle/>
          <a:p>
            <a:r>
              <a:rPr lang="el-GR" smtClean="0"/>
              <a:t>"Η βαρύτητα"</a:t>
            </a:r>
            <a:endParaRPr lang="en-US" dirty="0"/>
          </a:p>
        </p:txBody>
      </p:sp>
      <p:sp>
        <p:nvSpPr>
          <p:cNvPr id="5" name="Slide Number Placeholder 4"/>
          <p:cNvSpPr>
            <a:spLocks noGrp="1"/>
          </p:cNvSpPr>
          <p:nvPr>
            <p:ph type="sldNum" sz="quarter" idx="12"/>
          </p:nvPr>
        </p:nvSpPr>
        <p:spPr/>
        <p:txBody>
          <a:bodyPr/>
          <a:lstStyle/>
          <a:p>
            <a:fld id="{6218863F-114D-4F74-8DCD-78FA672B1E10}" type="slidenum">
              <a:rPr lang="en-US" smtClean="0"/>
              <a:t>5</a:t>
            </a:fld>
            <a:endParaRPr lang="en-US"/>
          </a:p>
        </p:txBody>
      </p:sp>
    </p:spTree>
    <p:extLst>
      <p:ext uri="{BB962C8B-B14F-4D97-AF65-F5344CB8AC3E}">
        <p14:creationId xmlns:p14="http://schemas.microsoft.com/office/powerpoint/2010/main" val="36258151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a:xfrm>
            <a:off x="838200" y="2121127"/>
            <a:ext cx="10515600" cy="2615746"/>
          </a:xfrm>
        </p:spPr>
        <p:txBody>
          <a:bodyPr/>
          <a:lstStyle/>
          <a:p>
            <a:pPr marL="0" indent="0" algn="ctr">
              <a:buNone/>
            </a:pPr>
            <a:r>
              <a:rPr lang="el-GR" dirty="0" smtClean="0"/>
              <a:t>«Σας ευχαριστώ»</a:t>
            </a:r>
          </a:p>
          <a:p>
            <a:pPr marL="0" indent="0" algn="ctr">
              <a:buNone/>
            </a:pPr>
            <a:endParaRPr lang="en-US" dirty="0"/>
          </a:p>
        </p:txBody>
      </p:sp>
      <p:sp>
        <p:nvSpPr>
          <p:cNvPr id="4" name="Footer Placeholder 3"/>
          <p:cNvSpPr>
            <a:spLocks noGrp="1"/>
          </p:cNvSpPr>
          <p:nvPr>
            <p:ph type="ftr" sz="quarter" idx="11"/>
          </p:nvPr>
        </p:nvSpPr>
        <p:spPr/>
        <p:txBody>
          <a:bodyPr/>
          <a:lstStyle/>
          <a:p>
            <a:r>
              <a:rPr lang="el-GR" smtClean="0"/>
              <a:t>"Η βαρύτητα"</a:t>
            </a:r>
            <a:endParaRPr lang="en-US" dirty="0"/>
          </a:p>
        </p:txBody>
      </p:sp>
      <p:sp>
        <p:nvSpPr>
          <p:cNvPr id="5" name="Slide Number Placeholder 4"/>
          <p:cNvSpPr>
            <a:spLocks noGrp="1"/>
          </p:cNvSpPr>
          <p:nvPr>
            <p:ph type="sldNum" sz="quarter" idx="12"/>
          </p:nvPr>
        </p:nvSpPr>
        <p:spPr/>
        <p:txBody>
          <a:bodyPr/>
          <a:lstStyle/>
          <a:p>
            <a:fld id="{6218863F-114D-4F74-8DCD-78FA672B1E10}" type="slidenum">
              <a:rPr lang="en-US" smtClean="0"/>
              <a:t>6</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33875" y="2498384"/>
            <a:ext cx="3524250" cy="2143125"/>
          </a:xfrm>
          <a:prstGeom prst="rect">
            <a:avLst/>
          </a:prstGeom>
        </p:spPr>
      </p:pic>
    </p:spTree>
    <p:extLst>
      <p:ext uri="{BB962C8B-B14F-4D97-AF65-F5344CB8AC3E}">
        <p14:creationId xmlns:p14="http://schemas.microsoft.com/office/powerpoint/2010/main" val="20545540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116</Words>
  <Application>Microsoft Office PowerPoint</Application>
  <PresentationFormat>Widescreen</PresentationFormat>
  <Paragraphs>29</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Πληροφορική Και Νέες Τεχνολογίες στην Εκπαίδευση</vt:lpstr>
      <vt:lpstr>Η βαρύτητα</vt:lpstr>
      <vt:lpstr>Ποιός Ανακάλυψε την Βαρύτητα</vt:lpstr>
      <vt:lpstr>Πως μας επηρεάζει η βαρύτητα;</vt:lpstr>
      <vt:lpstr>Η βαρύτητα στη Σελήνη</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Nicholas Maghioros</dc:creator>
  <cp:lastModifiedBy>Nicholas Maghioros</cp:lastModifiedBy>
  <cp:revision>10</cp:revision>
  <dcterms:created xsi:type="dcterms:W3CDTF">2018-04-22T17:55:13Z</dcterms:created>
  <dcterms:modified xsi:type="dcterms:W3CDTF">2018-04-22T19:54:43Z</dcterms:modified>
</cp:coreProperties>
</file>